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60" r:id="rId4"/>
    <p:sldId id="259" r:id="rId5"/>
    <p:sldId id="258" r:id="rId6"/>
    <p:sldId id="264" r:id="rId7"/>
    <p:sldId id="261" r:id="rId8"/>
    <p:sldId id="262" r:id="rId9"/>
    <p:sldId id="263" r:id="rId10"/>
    <p:sldId id="266"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3" d="100"/>
          <a:sy n="73" d="100"/>
        </p:scale>
        <p:origin x="61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4/9/2020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4/9/2020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4/9/2020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4/9/2020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4/9/2020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4/9/2020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4/9/2020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4/9/2020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smtClean="0"/>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4/9/2020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4/9/2020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4/9/2020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4/9/2020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4/9/2020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4/9/2020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48A87A34-81AB-432B-8DAE-1953F412C126}" type="datetimeFigureOut">
              <a:rPr lang="en-US" dirty="0"/>
              <a:t>4/9/2020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smtClean="0"/>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4/9/2020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4/9/2020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mt="7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48A87A34-81AB-432B-8DAE-1953F412C126}" type="datetimeFigureOut">
              <a:rPr lang="en-US" dirty="0"/>
              <a:pPr/>
              <a:t>4/9/2020</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bbc.co.uk/newsround/51204456" TargetMode="External"/><Relationship Id="rId2" Type="http://schemas.openxmlformats.org/officeDocument/2006/relationships/hyperlink" Target="https://www.elsa-support.co.uk/coronavirus-story-for-children/" TargetMode="Externa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2.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72635" y="1998617"/>
            <a:ext cx="8689976" cy="2508068"/>
          </a:xfrm>
        </p:spPr>
        <p:txBody>
          <a:bodyPr/>
          <a:lstStyle/>
          <a:p>
            <a:r>
              <a:rPr lang="en-US" cap="none" dirty="0" smtClean="0">
                <a:latin typeface="Comic Sans MS" panose="030F0702030302020204" pitchFamily="66" charset="0"/>
              </a:rPr>
              <a:t>Stop The Spread </a:t>
            </a:r>
            <a:br>
              <a:rPr lang="en-US" cap="none" dirty="0" smtClean="0">
                <a:latin typeface="Comic Sans MS" panose="030F0702030302020204" pitchFamily="66" charset="0"/>
              </a:rPr>
            </a:br>
            <a:r>
              <a:rPr lang="en-US" cap="none" dirty="0" smtClean="0">
                <a:latin typeface="Comic Sans MS" panose="030F0702030302020204" pitchFamily="66" charset="0"/>
              </a:rPr>
              <a:t>And </a:t>
            </a:r>
            <a:r>
              <a:rPr lang="en-US" cap="none" dirty="0">
                <a:latin typeface="Comic Sans MS" panose="030F0702030302020204" pitchFamily="66" charset="0"/>
              </a:rPr>
              <a:t/>
            </a:r>
            <a:br>
              <a:rPr lang="en-US" cap="none" dirty="0">
                <a:latin typeface="Comic Sans MS" panose="030F0702030302020204" pitchFamily="66" charset="0"/>
              </a:rPr>
            </a:br>
            <a:r>
              <a:rPr lang="en-US" cap="none" dirty="0" smtClean="0">
                <a:latin typeface="Comic Sans MS" panose="030F0702030302020204" pitchFamily="66" charset="0"/>
              </a:rPr>
              <a:t> Stay Healthy!</a:t>
            </a:r>
            <a:endParaRPr lang="en-US" cap="none" dirty="0">
              <a:latin typeface="Comic Sans MS" panose="030F0702030302020204" pitchFamily="66" charset="0"/>
            </a:endParaRPr>
          </a:p>
        </p:txBody>
      </p:sp>
      <p:pic>
        <p:nvPicPr>
          <p:cNvPr id="3" name="Picture 2"/>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Lst>
          </a:blip>
          <a:stretch>
            <a:fillRect/>
          </a:stretch>
        </p:blipFill>
        <p:spPr>
          <a:xfrm>
            <a:off x="9172438" y="138532"/>
            <a:ext cx="1303973" cy="962321"/>
          </a:xfrm>
          <a:prstGeom prst="rect">
            <a:avLst/>
          </a:prstGeom>
        </p:spPr>
      </p:pic>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Lst>
          </a:blip>
          <a:stretch>
            <a:fillRect/>
          </a:stretch>
        </p:blipFill>
        <p:spPr>
          <a:xfrm>
            <a:off x="10362611" y="1156767"/>
            <a:ext cx="1303973" cy="962321"/>
          </a:xfrm>
          <a:prstGeom prst="rect">
            <a:avLst/>
          </a:prstGeom>
        </p:spPr>
      </p:pic>
      <p:pic>
        <p:nvPicPr>
          <p:cNvPr id="5" name="Picture 4"/>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Lst>
          </a:blip>
          <a:stretch>
            <a:fillRect/>
          </a:stretch>
        </p:blipFill>
        <p:spPr>
          <a:xfrm>
            <a:off x="10722564" y="136344"/>
            <a:ext cx="1303973" cy="962321"/>
          </a:xfrm>
          <a:prstGeom prst="rect">
            <a:avLst/>
          </a:prstGeom>
        </p:spPr>
      </p:pic>
      <p:pic>
        <p:nvPicPr>
          <p:cNvPr id="6" name="Picture 5"/>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Lst>
          </a:blip>
          <a:stretch>
            <a:fillRect/>
          </a:stretch>
        </p:blipFill>
        <p:spPr>
          <a:xfrm flipH="1">
            <a:off x="248784" y="5667783"/>
            <a:ext cx="1279571" cy="962321"/>
          </a:xfrm>
          <a:prstGeom prst="rect">
            <a:avLst/>
          </a:prstGeom>
        </p:spPr>
      </p:pic>
      <p:pic>
        <p:nvPicPr>
          <p:cNvPr id="7" name="Picture 6"/>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Lst>
          </a:blip>
          <a:stretch>
            <a:fillRect/>
          </a:stretch>
        </p:blipFill>
        <p:spPr>
          <a:xfrm flipH="1">
            <a:off x="766944" y="4592298"/>
            <a:ext cx="1279571" cy="962321"/>
          </a:xfrm>
          <a:prstGeom prst="rect">
            <a:avLst/>
          </a:prstGeom>
        </p:spPr>
      </p:pic>
      <p:pic>
        <p:nvPicPr>
          <p:cNvPr id="8" name="Picture 7"/>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Lst>
          </a:blip>
          <a:stretch>
            <a:fillRect/>
          </a:stretch>
        </p:blipFill>
        <p:spPr>
          <a:xfrm flipH="1">
            <a:off x="1672635" y="5640232"/>
            <a:ext cx="1279571" cy="962321"/>
          </a:xfrm>
          <a:prstGeom prst="rect">
            <a:avLst/>
          </a:prstGeom>
        </p:spPr>
      </p:pic>
    </p:spTree>
    <p:extLst>
      <p:ext uri="{BB962C8B-B14F-4D97-AF65-F5344CB8AC3E}">
        <p14:creationId xmlns:p14="http://schemas.microsoft.com/office/powerpoint/2010/main" val="36392736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cap="none" dirty="0" smtClean="0">
                <a:latin typeface="Comic Sans MS" panose="030F0702030302020204" pitchFamily="66" charset="0"/>
              </a:rPr>
              <a:t>So be a good superhero and play your part! </a:t>
            </a:r>
            <a:endParaRPr lang="en-US" sz="4000" cap="none" dirty="0">
              <a:latin typeface="Comic Sans MS" panose="030F0702030302020204" pitchFamily="66" charset="0"/>
            </a:endParaRPr>
          </a:p>
        </p:txBody>
      </p:sp>
      <p:sp>
        <p:nvSpPr>
          <p:cNvPr id="3" name="Content Placeholder 2"/>
          <p:cNvSpPr>
            <a:spLocks noGrp="1"/>
          </p:cNvSpPr>
          <p:nvPr>
            <p:ph sz="quarter" idx="13"/>
          </p:nvPr>
        </p:nvSpPr>
        <p:spPr>
          <a:xfrm>
            <a:off x="913774" y="2367092"/>
            <a:ext cx="9654077" cy="3424107"/>
          </a:xfrm>
        </p:spPr>
        <p:txBody>
          <a:bodyPr/>
          <a:lstStyle/>
          <a:p>
            <a:pPr marL="0" indent="0">
              <a:buNone/>
            </a:pPr>
            <a:r>
              <a:rPr lang="en-US" dirty="0" smtClean="0"/>
              <a:t>If you would like to know more about the Coronavirus visit</a:t>
            </a:r>
            <a:r>
              <a:rPr lang="en-US" dirty="0" smtClean="0"/>
              <a:t>:</a:t>
            </a:r>
          </a:p>
          <a:p>
            <a:pPr marL="0" indent="0">
              <a:buNone/>
            </a:pPr>
            <a:r>
              <a:rPr lang="en-US" dirty="0">
                <a:hlinkClick r:id="rId2"/>
              </a:rPr>
              <a:t>https://www.elsa-support.co.uk/coronavirus-story-for-children</a:t>
            </a:r>
            <a:r>
              <a:rPr lang="en-US" dirty="0" smtClean="0">
                <a:hlinkClick r:id="rId2"/>
              </a:rPr>
              <a:t>/</a:t>
            </a:r>
            <a:endParaRPr lang="en-US" dirty="0" smtClean="0"/>
          </a:p>
          <a:p>
            <a:pPr marL="0" indent="0">
              <a:buNone/>
            </a:pPr>
            <a:endParaRPr lang="en-US" dirty="0"/>
          </a:p>
          <a:p>
            <a:pPr marL="0" indent="0">
              <a:buNone/>
            </a:pPr>
            <a:r>
              <a:rPr lang="en-US" dirty="0"/>
              <a:t> </a:t>
            </a:r>
            <a:r>
              <a:rPr lang="en-US" dirty="0">
                <a:hlinkClick r:id="rId3"/>
              </a:rPr>
              <a:t>https://</a:t>
            </a:r>
            <a:r>
              <a:rPr lang="en-US" dirty="0" smtClean="0">
                <a:hlinkClick r:id="rId3"/>
              </a:rPr>
              <a:t>www.bbc.co.uk/newsround/51204456</a:t>
            </a:r>
            <a:r>
              <a:rPr lang="en-US" dirty="0" smtClean="0"/>
              <a:t> </a:t>
            </a:r>
          </a:p>
          <a:p>
            <a:pPr marL="0" indent="0">
              <a:buNone/>
            </a:pPr>
            <a:endParaRPr lang="en-US" dirty="0"/>
          </a:p>
          <a:p>
            <a:pPr marL="0" indent="0">
              <a:buNone/>
            </a:pPr>
            <a:endParaRPr lang="en-US" dirty="0"/>
          </a:p>
        </p:txBody>
      </p:sp>
      <p:pic>
        <p:nvPicPr>
          <p:cNvPr id="4" name="Picture 3"/>
          <p:cNvPicPr>
            <a:picLocks noChangeAspect="1"/>
          </p:cNvPicPr>
          <p:nvPr/>
        </p:nvPicPr>
        <p:blipFill>
          <a:blip r:embed="rId4"/>
          <a:stretch>
            <a:fillRect/>
          </a:stretch>
        </p:blipFill>
        <p:spPr>
          <a:xfrm>
            <a:off x="8837294" y="4079145"/>
            <a:ext cx="2537067" cy="1975894"/>
          </a:xfrm>
          <a:prstGeom prst="rect">
            <a:avLst/>
          </a:prstGeom>
        </p:spPr>
      </p:pic>
    </p:spTree>
    <p:extLst>
      <p:ext uri="{BB962C8B-B14F-4D97-AF65-F5344CB8AC3E}">
        <p14:creationId xmlns:p14="http://schemas.microsoft.com/office/powerpoint/2010/main" val="12876592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5" y="209007"/>
            <a:ext cx="10364451" cy="1058090"/>
          </a:xfrm>
        </p:spPr>
        <p:txBody>
          <a:bodyPr/>
          <a:lstStyle/>
          <a:p>
            <a:r>
              <a:rPr lang="en-US" cap="none" dirty="0" smtClean="0">
                <a:latin typeface="Comic Sans MS" panose="030F0702030302020204" pitchFamily="66" charset="0"/>
              </a:rPr>
              <a:t>Why do we need to take more care?</a:t>
            </a:r>
            <a:endParaRPr lang="en-US" dirty="0">
              <a:latin typeface="Comic Sans MS" panose="030F0702030302020204" pitchFamily="66" charset="0"/>
            </a:endParaRPr>
          </a:p>
        </p:txBody>
      </p:sp>
      <p:sp>
        <p:nvSpPr>
          <p:cNvPr id="3" name="Content Placeholder 2"/>
          <p:cNvSpPr>
            <a:spLocks noGrp="1"/>
          </p:cNvSpPr>
          <p:nvPr>
            <p:ph sz="quarter" idx="13"/>
          </p:nvPr>
        </p:nvSpPr>
        <p:spPr>
          <a:xfrm>
            <a:off x="913774" y="1854926"/>
            <a:ext cx="8138786" cy="4611188"/>
          </a:xfrm>
        </p:spPr>
        <p:txBody>
          <a:bodyPr>
            <a:normAutofit/>
          </a:bodyPr>
          <a:lstStyle/>
          <a:p>
            <a:pPr marL="0" indent="0">
              <a:buNone/>
            </a:pPr>
            <a:r>
              <a:rPr lang="en-US" cap="none" dirty="0" smtClean="0">
                <a:latin typeface="Comic Sans MS" panose="030F0702030302020204" pitchFamily="66" charset="0"/>
              </a:rPr>
              <a:t>Everyone needs to help to stop the spread of a new virus called – Coronavirus. This causes a disease known as ‘covid-19’. </a:t>
            </a:r>
          </a:p>
          <a:p>
            <a:pPr marL="0" indent="0">
              <a:buNone/>
            </a:pPr>
            <a:r>
              <a:rPr lang="en-US" cap="none" dirty="0" smtClean="0">
                <a:latin typeface="Comic Sans MS" panose="030F0702030302020204" pitchFamily="66" charset="0"/>
              </a:rPr>
              <a:t>We need to take more care to look after ourselves but also so as we do not spread this virus to other people and make them feel unwell. </a:t>
            </a:r>
          </a:p>
          <a:p>
            <a:pPr marL="0" indent="0">
              <a:buNone/>
            </a:pPr>
            <a:r>
              <a:rPr lang="en-US" cap="none" dirty="0" smtClean="0">
                <a:latin typeface="Comic Sans MS" panose="030F0702030302020204" pitchFamily="66" charset="0"/>
              </a:rPr>
              <a:t>We also need to try to help the doctors and nurses in the hospitals. They need the number of people going into hospital to go down so as they can make sure they can care for everyone. </a:t>
            </a:r>
          </a:p>
          <a:p>
            <a:pPr marL="0" indent="0">
              <a:buNone/>
            </a:pPr>
            <a:endParaRPr lang="en-US" cap="none" dirty="0" smtClean="0">
              <a:latin typeface="Comic Sans MS" panose="030F0702030302020204" pitchFamily="66" charset="0"/>
            </a:endParaRPr>
          </a:p>
          <a:p>
            <a:pPr marL="0" indent="0">
              <a:buNone/>
            </a:pPr>
            <a:r>
              <a:rPr lang="en-US" cap="none" dirty="0" smtClean="0">
                <a:latin typeface="Comic Sans MS" panose="030F0702030302020204" pitchFamily="66" charset="0"/>
              </a:rPr>
              <a:t>We need to be superheroes and play our part!  </a:t>
            </a:r>
            <a:endParaRPr lang="en-US" cap="none" dirty="0">
              <a:latin typeface="Comic Sans MS" panose="030F0702030302020204" pitchFamily="66" charset="0"/>
            </a:endParaRPr>
          </a:p>
        </p:txBody>
      </p:sp>
      <p:pic>
        <p:nvPicPr>
          <p:cNvPr id="4" name="Picture 3"/>
          <p:cNvPicPr>
            <a:picLocks noChangeAspect="1"/>
          </p:cNvPicPr>
          <p:nvPr/>
        </p:nvPicPr>
        <p:blipFill>
          <a:blip r:embed="rId2"/>
          <a:stretch>
            <a:fillRect/>
          </a:stretch>
        </p:blipFill>
        <p:spPr>
          <a:xfrm>
            <a:off x="9451248" y="4882106"/>
            <a:ext cx="2537067" cy="1975894"/>
          </a:xfrm>
          <a:prstGeom prst="rect">
            <a:avLst/>
          </a:prstGeom>
        </p:spPr>
      </p:pic>
      <p:pic>
        <p:nvPicPr>
          <p:cNvPr id="5" name="Picture 4"/>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flipH="1">
            <a:off x="9451248" y="1854926"/>
            <a:ext cx="2537067" cy="1908040"/>
          </a:xfrm>
          <a:prstGeom prst="rect">
            <a:avLst/>
          </a:prstGeom>
        </p:spPr>
      </p:pic>
    </p:spTree>
    <p:extLst>
      <p:ext uri="{BB962C8B-B14F-4D97-AF65-F5344CB8AC3E}">
        <p14:creationId xmlns:p14="http://schemas.microsoft.com/office/powerpoint/2010/main" val="25352802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5" y="618517"/>
            <a:ext cx="10364451" cy="909837"/>
          </a:xfrm>
        </p:spPr>
        <p:txBody>
          <a:bodyPr>
            <a:normAutofit/>
          </a:bodyPr>
          <a:lstStyle/>
          <a:p>
            <a:r>
              <a:rPr lang="en-US" cap="none" dirty="0" smtClean="0">
                <a:latin typeface="Comic Sans MS" panose="030F0702030302020204" pitchFamily="66" charset="0"/>
              </a:rPr>
              <a:t>How do we catch coronavirus? </a:t>
            </a:r>
            <a:endParaRPr lang="en-US" cap="none" dirty="0">
              <a:latin typeface="Comic Sans MS" panose="030F0702030302020204" pitchFamily="66" charset="0"/>
            </a:endParaRPr>
          </a:p>
        </p:txBody>
      </p:sp>
      <p:sp>
        <p:nvSpPr>
          <p:cNvPr id="3" name="Content Placeholder 2"/>
          <p:cNvSpPr>
            <a:spLocks noGrp="1"/>
          </p:cNvSpPr>
          <p:nvPr>
            <p:ph sz="quarter" idx="13"/>
          </p:nvPr>
        </p:nvSpPr>
        <p:spPr>
          <a:xfrm>
            <a:off x="913775" y="1805390"/>
            <a:ext cx="10363826" cy="1290508"/>
          </a:xfrm>
        </p:spPr>
        <p:txBody>
          <a:bodyPr/>
          <a:lstStyle/>
          <a:p>
            <a:pPr marL="0" indent="0">
              <a:buNone/>
            </a:pPr>
            <a:r>
              <a:rPr lang="en-US" cap="none" dirty="0" smtClean="0">
                <a:latin typeface="Comic Sans MS" panose="030F0702030302020204" pitchFamily="66" charset="0"/>
              </a:rPr>
              <a:t>The scientists think that the virus is spread by getting close to people who have the virus or by touching surfaces that may have the virus on because someone with the virus has coughed or sneezed over it.  </a:t>
            </a: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r="47222"/>
          <a:stretch/>
        </p:blipFill>
        <p:spPr>
          <a:xfrm>
            <a:off x="564097" y="3213462"/>
            <a:ext cx="2009286" cy="2821578"/>
          </a:xfrm>
          <a:prstGeom prst="rect">
            <a:avLst/>
          </a:prstGeom>
        </p:spPr>
      </p:pic>
      <p:sp>
        <p:nvSpPr>
          <p:cNvPr id="5" name="TextBox 4"/>
          <p:cNvSpPr txBox="1"/>
          <p:nvPr/>
        </p:nvSpPr>
        <p:spPr>
          <a:xfrm>
            <a:off x="2991394" y="3213462"/>
            <a:ext cx="8286207" cy="3139321"/>
          </a:xfrm>
          <a:prstGeom prst="rect">
            <a:avLst/>
          </a:prstGeom>
          <a:noFill/>
        </p:spPr>
        <p:txBody>
          <a:bodyPr wrap="square" rtlCol="0">
            <a:spAutoFit/>
          </a:bodyPr>
          <a:lstStyle/>
          <a:p>
            <a:r>
              <a:rPr lang="en-US" dirty="0">
                <a:latin typeface="Comic Sans MS" panose="030F0702030302020204" pitchFamily="66" charset="0"/>
              </a:rPr>
              <a:t>When ever we cough or sneeze, tiny droplets of saliva (liquid in our mouth) leaves our body. </a:t>
            </a:r>
            <a:endParaRPr lang="en-US" dirty="0" smtClean="0">
              <a:latin typeface="Comic Sans MS" panose="030F0702030302020204" pitchFamily="66" charset="0"/>
            </a:endParaRPr>
          </a:p>
          <a:p>
            <a:endParaRPr lang="en-US" dirty="0">
              <a:latin typeface="Comic Sans MS" panose="030F0702030302020204" pitchFamily="66" charset="0"/>
            </a:endParaRPr>
          </a:p>
          <a:p>
            <a:r>
              <a:rPr lang="en-US" dirty="0" smtClean="0">
                <a:latin typeface="Comic Sans MS" panose="030F0702030302020204" pitchFamily="66" charset="0"/>
              </a:rPr>
              <a:t>This saliva may contain germs. These can travel up to 2m away from us. </a:t>
            </a:r>
          </a:p>
          <a:p>
            <a:r>
              <a:rPr lang="en-US" dirty="0" smtClean="0">
                <a:latin typeface="Comic Sans MS" panose="030F0702030302020204" pitchFamily="66" charset="0"/>
              </a:rPr>
              <a:t>They can also settle onto dry surfaces and live for a few hours, making them ready to find a new home in your body! </a:t>
            </a:r>
          </a:p>
          <a:p>
            <a:endParaRPr lang="en-US" dirty="0">
              <a:latin typeface="Comic Sans MS" panose="030F0702030302020204" pitchFamily="66" charset="0"/>
            </a:endParaRPr>
          </a:p>
          <a:p>
            <a:r>
              <a:rPr lang="en-US" dirty="0" smtClean="0">
                <a:latin typeface="Comic Sans MS" panose="030F0702030302020204" pitchFamily="66" charset="0"/>
              </a:rPr>
              <a:t>That is why we have our rules around coughing and </a:t>
            </a:r>
            <a:r>
              <a:rPr lang="en-US" dirty="0" smtClean="0">
                <a:latin typeface="Comic Sans MS" panose="030F0702030302020204" pitchFamily="66" charset="0"/>
              </a:rPr>
              <a:t>sneezing</a:t>
            </a:r>
            <a:r>
              <a:rPr lang="en-US" dirty="0">
                <a:latin typeface="Comic Sans MS" panose="030F0702030302020204" pitchFamily="66" charset="0"/>
              </a:rPr>
              <a:t>.</a:t>
            </a:r>
            <a:endParaRPr lang="en-US" dirty="0" smtClean="0">
              <a:latin typeface="Comic Sans MS" panose="030F0702030302020204" pitchFamily="66" charset="0"/>
            </a:endParaRPr>
          </a:p>
          <a:p>
            <a:endParaRPr lang="en-US" dirty="0">
              <a:latin typeface="Comic Sans MS" panose="030F0702030302020204" pitchFamily="66" charset="0"/>
            </a:endParaRPr>
          </a:p>
          <a:p>
            <a:r>
              <a:rPr lang="en-US" dirty="0" smtClean="0">
                <a:latin typeface="Comic Sans MS" panose="030F0702030302020204" pitchFamily="66" charset="0"/>
              </a:rPr>
              <a:t>All our adults are also making sure surfaces are cleaned regularly and our resources are kept clean.  </a:t>
            </a:r>
            <a:endParaRPr lang="en-US" dirty="0">
              <a:latin typeface="Comic Sans MS" panose="030F0702030302020204" pitchFamily="66" charset="0"/>
            </a:endParaRPr>
          </a:p>
        </p:txBody>
      </p:sp>
    </p:spTree>
    <p:extLst>
      <p:ext uri="{BB962C8B-B14F-4D97-AF65-F5344CB8AC3E}">
        <p14:creationId xmlns:p14="http://schemas.microsoft.com/office/powerpoint/2010/main" val="9003302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4403" y="0"/>
            <a:ext cx="10364451" cy="1240971"/>
          </a:xfrm>
        </p:spPr>
        <p:txBody>
          <a:bodyPr>
            <a:normAutofit/>
          </a:bodyPr>
          <a:lstStyle/>
          <a:p>
            <a:r>
              <a:rPr lang="en-US" sz="4800" cap="none" dirty="0" smtClean="0">
                <a:latin typeface="Comic Sans MS" panose="030F0702030302020204" pitchFamily="66" charset="0"/>
              </a:rPr>
              <a:t>What do we need to do? </a:t>
            </a:r>
            <a:endParaRPr lang="en-US" sz="4800" cap="none" dirty="0">
              <a:latin typeface="Comic Sans MS" panose="030F0702030302020204" pitchFamily="66" charset="0"/>
            </a:endParaRPr>
          </a:p>
        </p:txBody>
      </p:sp>
      <p:pic>
        <p:nvPicPr>
          <p:cNvPr id="5" name="Content Placeholder 9"/>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2416628" y="960812"/>
            <a:ext cx="7641771" cy="5897188"/>
          </a:xfrm>
        </p:spPr>
      </p:pic>
    </p:spTree>
    <p:extLst>
      <p:ext uri="{BB962C8B-B14F-4D97-AF65-F5344CB8AC3E}">
        <p14:creationId xmlns:p14="http://schemas.microsoft.com/office/powerpoint/2010/main" val="28867531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p:cNvPicPr>
            <a:picLocks noGrp="1" noChangeAspect="1"/>
          </p:cNvPicPr>
          <p:nvPr>
            <p:ph sz="quarter" idx="13"/>
          </p:nvPr>
        </p:nvPicPr>
        <p:blipFill rotWithShape="1">
          <a:blip r:embed="rId2">
            <a:extLst>
              <a:ext uri="{28A0092B-C50C-407E-A947-70E740481C1C}">
                <a14:useLocalDpi xmlns:a14="http://schemas.microsoft.com/office/drawing/2010/main" val="0"/>
              </a:ext>
            </a:extLst>
          </a:blip>
          <a:srcRect r="63659" b="53114"/>
          <a:stretch/>
        </p:blipFill>
        <p:spPr>
          <a:xfrm>
            <a:off x="339010" y="1750528"/>
            <a:ext cx="3161837" cy="3148044"/>
          </a:xfrm>
        </p:spPr>
      </p:pic>
      <p:sp>
        <p:nvSpPr>
          <p:cNvPr id="11" name="TextBox 10"/>
          <p:cNvSpPr txBox="1"/>
          <p:nvPr/>
        </p:nvSpPr>
        <p:spPr>
          <a:xfrm>
            <a:off x="3984171" y="391886"/>
            <a:ext cx="7171509" cy="5632311"/>
          </a:xfrm>
          <a:prstGeom prst="rect">
            <a:avLst/>
          </a:prstGeom>
          <a:noFill/>
        </p:spPr>
        <p:txBody>
          <a:bodyPr wrap="square" rtlCol="0">
            <a:spAutoFit/>
          </a:bodyPr>
          <a:lstStyle/>
          <a:p>
            <a:r>
              <a:rPr lang="en-US" sz="2000" b="1" dirty="0" smtClean="0">
                <a:latin typeface="Comic Sans MS" panose="030F0702030302020204" pitchFamily="66" charset="0"/>
              </a:rPr>
              <a:t>This means we need to think carefully about: </a:t>
            </a:r>
          </a:p>
          <a:p>
            <a:endParaRPr lang="en-US" sz="2000" dirty="0">
              <a:latin typeface="Comic Sans MS" panose="030F0702030302020204" pitchFamily="66" charset="0"/>
            </a:endParaRPr>
          </a:p>
          <a:p>
            <a:pPr marL="457200" indent="-457200">
              <a:buAutoNum type="arabicParenR"/>
            </a:pPr>
            <a:r>
              <a:rPr lang="en-US" sz="2000" dirty="0" smtClean="0">
                <a:latin typeface="Comic Sans MS" panose="030F0702030302020204" pitchFamily="66" charset="0"/>
              </a:rPr>
              <a:t>Using the toilets in school </a:t>
            </a:r>
          </a:p>
          <a:p>
            <a:pPr marL="342900" indent="-342900">
              <a:buFont typeface="Arial" panose="020B0604020202020204" pitchFamily="34" charset="0"/>
              <a:buChar char="•"/>
            </a:pPr>
            <a:r>
              <a:rPr lang="en-US" sz="2000" dirty="0" smtClean="0">
                <a:latin typeface="Comic Sans MS" panose="030F0702030302020204" pitchFamily="66" charset="0"/>
              </a:rPr>
              <a:t>not too many people in there at once (adults in school will monitor this more carefully) </a:t>
            </a:r>
          </a:p>
          <a:p>
            <a:pPr marL="342900" indent="-342900">
              <a:buFont typeface="Arial" panose="020B0604020202020204" pitchFamily="34" charset="0"/>
              <a:buChar char="•"/>
            </a:pPr>
            <a:r>
              <a:rPr lang="en-US" sz="2000" dirty="0" smtClean="0">
                <a:latin typeface="Comic Sans MS" panose="030F0702030302020204" pitchFamily="66" charset="0"/>
              </a:rPr>
              <a:t>Not using the sink directly next to someone else. </a:t>
            </a:r>
          </a:p>
          <a:p>
            <a:pPr marL="342900" indent="-342900">
              <a:buFont typeface="Arial" panose="020B0604020202020204" pitchFamily="34" charset="0"/>
              <a:buChar char="•"/>
            </a:pPr>
            <a:r>
              <a:rPr lang="en-US" sz="2000" dirty="0" smtClean="0">
                <a:latin typeface="Comic Sans MS" panose="030F0702030302020204" pitchFamily="66" charset="0"/>
              </a:rPr>
              <a:t>Waiting our turn to go in and out. </a:t>
            </a:r>
          </a:p>
          <a:p>
            <a:endParaRPr lang="en-US" sz="2000" dirty="0">
              <a:latin typeface="Comic Sans MS" panose="030F0702030302020204" pitchFamily="66" charset="0"/>
            </a:endParaRPr>
          </a:p>
          <a:p>
            <a:r>
              <a:rPr lang="en-US" sz="2000" dirty="0" smtClean="0">
                <a:latin typeface="Comic Sans MS" panose="030F0702030302020204" pitchFamily="66" charset="0"/>
              </a:rPr>
              <a:t>2) Spacing out in classrooms – staying in our spaces. </a:t>
            </a:r>
            <a:endParaRPr lang="en-US" sz="2000" dirty="0" smtClean="0">
              <a:latin typeface="Comic Sans MS" panose="030F0702030302020204" pitchFamily="66" charset="0"/>
            </a:endParaRPr>
          </a:p>
          <a:p>
            <a:r>
              <a:rPr lang="en-US" sz="2000" dirty="0" smtClean="0">
                <a:latin typeface="Comic Sans MS" panose="030F0702030302020204" pitchFamily="66" charset="0"/>
              </a:rPr>
              <a:t>Adults</a:t>
            </a:r>
            <a:r>
              <a:rPr lang="en-US" sz="2000" dirty="0" smtClean="0">
                <a:latin typeface="Comic Sans MS" panose="030F0702030302020204" pitchFamily="66" charset="0"/>
              </a:rPr>
              <a:t> </a:t>
            </a:r>
            <a:r>
              <a:rPr lang="en-US" sz="2000" dirty="0" smtClean="0">
                <a:latin typeface="Comic Sans MS" panose="030F0702030302020204" pitchFamily="66" charset="0"/>
              </a:rPr>
              <a:t>will </a:t>
            </a:r>
            <a:r>
              <a:rPr lang="en-US" sz="2000" dirty="0" err="1" smtClean="0">
                <a:latin typeface="Comic Sans MS" panose="030F0702030302020204" pitchFamily="66" charset="0"/>
              </a:rPr>
              <a:t>organise</a:t>
            </a:r>
            <a:r>
              <a:rPr lang="en-US" sz="2000" dirty="0" smtClean="0">
                <a:latin typeface="Comic Sans MS" panose="030F0702030302020204" pitchFamily="66" charset="0"/>
              </a:rPr>
              <a:t> this for us.   </a:t>
            </a:r>
          </a:p>
          <a:p>
            <a:endParaRPr lang="en-US" sz="2000" dirty="0">
              <a:latin typeface="Comic Sans MS" panose="030F0702030302020204" pitchFamily="66" charset="0"/>
            </a:endParaRPr>
          </a:p>
          <a:p>
            <a:r>
              <a:rPr lang="en-US" sz="2000" dirty="0" smtClean="0">
                <a:latin typeface="Comic Sans MS" panose="030F0702030302020204" pitchFamily="66" charset="0"/>
              </a:rPr>
              <a:t>3) Giving more space in the cloakroom area and the hall when queuing for lunch – the markings </a:t>
            </a:r>
            <a:r>
              <a:rPr lang="en-US" sz="2000" dirty="0" smtClean="0">
                <a:latin typeface="Comic Sans MS" panose="030F0702030302020204" pitchFamily="66" charset="0"/>
              </a:rPr>
              <a:t>on the floor will </a:t>
            </a:r>
            <a:r>
              <a:rPr lang="en-US" sz="2000" dirty="0" smtClean="0">
                <a:latin typeface="Comic Sans MS" panose="030F0702030302020204" pitchFamily="66" charset="0"/>
              </a:rPr>
              <a:t>help us do this. </a:t>
            </a:r>
          </a:p>
          <a:p>
            <a:endParaRPr lang="en-US" sz="2000" dirty="0">
              <a:latin typeface="Comic Sans MS" panose="030F0702030302020204" pitchFamily="66" charset="0"/>
            </a:endParaRPr>
          </a:p>
          <a:p>
            <a:r>
              <a:rPr lang="en-US" sz="2000" dirty="0" smtClean="0">
                <a:latin typeface="Comic Sans MS" panose="030F0702030302020204" pitchFamily="66" charset="0"/>
              </a:rPr>
              <a:t>4) Games we are playing – both in and out of school </a:t>
            </a:r>
          </a:p>
          <a:p>
            <a:r>
              <a:rPr lang="en-US" sz="2000" dirty="0" smtClean="0">
                <a:latin typeface="Comic Sans MS" panose="030F0702030302020204" pitchFamily="66" charset="0"/>
              </a:rPr>
              <a:t>* Great playground games and activities to play are on the next slide!! </a:t>
            </a:r>
            <a:endParaRPr lang="en-US" sz="2000" dirty="0">
              <a:latin typeface="Comic Sans MS" panose="030F0702030302020204" pitchFamily="66" charset="0"/>
            </a:endParaRPr>
          </a:p>
        </p:txBody>
      </p:sp>
    </p:spTree>
    <p:extLst>
      <p:ext uri="{BB962C8B-B14F-4D97-AF65-F5344CB8AC3E}">
        <p14:creationId xmlns:p14="http://schemas.microsoft.com/office/powerpoint/2010/main" val="1276171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5" y="618517"/>
            <a:ext cx="10364451" cy="909837"/>
          </a:xfrm>
        </p:spPr>
        <p:txBody>
          <a:bodyPr>
            <a:normAutofit/>
          </a:bodyPr>
          <a:lstStyle/>
          <a:p>
            <a:r>
              <a:rPr lang="en-US" sz="2400" cap="none" dirty="0" smtClean="0">
                <a:latin typeface="Comic Sans MS" panose="030F0702030302020204" pitchFamily="66" charset="0"/>
              </a:rPr>
              <a:t>Games to play and activities for outside </a:t>
            </a:r>
            <a:endParaRPr lang="en-US" sz="2400" cap="none" dirty="0">
              <a:latin typeface="Comic Sans MS" panose="030F0702030302020204" pitchFamily="66" charset="0"/>
            </a:endParaRPr>
          </a:p>
        </p:txBody>
      </p:sp>
      <p:sp>
        <p:nvSpPr>
          <p:cNvPr id="3" name="Content Placeholder 2"/>
          <p:cNvSpPr>
            <a:spLocks noGrp="1"/>
          </p:cNvSpPr>
          <p:nvPr>
            <p:ph sz="quarter" idx="13"/>
          </p:nvPr>
        </p:nvSpPr>
        <p:spPr>
          <a:xfrm>
            <a:off x="439157" y="1698171"/>
            <a:ext cx="5656843" cy="4624252"/>
          </a:xfrm>
        </p:spPr>
        <p:txBody>
          <a:bodyPr>
            <a:normAutofit/>
          </a:bodyPr>
          <a:lstStyle/>
          <a:p>
            <a:r>
              <a:rPr lang="en-US" cap="none" dirty="0" smtClean="0">
                <a:latin typeface="Comic Sans MS" panose="030F0702030302020204" pitchFamily="66" charset="0"/>
              </a:rPr>
              <a:t>Skipping – using an individual skipping rope </a:t>
            </a:r>
          </a:p>
          <a:p>
            <a:r>
              <a:rPr lang="en-US" cap="none" dirty="0" smtClean="0">
                <a:latin typeface="Comic Sans MS" panose="030F0702030302020204" pitchFamily="66" charset="0"/>
              </a:rPr>
              <a:t>Hula hooping </a:t>
            </a:r>
          </a:p>
          <a:p>
            <a:r>
              <a:rPr lang="en-US" cap="none" dirty="0" smtClean="0">
                <a:latin typeface="Comic Sans MS" panose="030F0702030302020204" pitchFamily="66" charset="0"/>
              </a:rPr>
              <a:t>Hide and seek </a:t>
            </a:r>
          </a:p>
          <a:p>
            <a:r>
              <a:rPr lang="en-US" cap="none" dirty="0" smtClean="0">
                <a:latin typeface="Comic Sans MS" panose="030F0702030302020204" pitchFamily="66" charset="0"/>
              </a:rPr>
              <a:t>Shadow tag (on a sunny day) </a:t>
            </a:r>
          </a:p>
          <a:p>
            <a:r>
              <a:rPr lang="en-US" cap="none" dirty="0" smtClean="0">
                <a:latin typeface="Comic Sans MS" panose="030F0702030302020204" pitchFamily="66" charset="0"/>
              </a:rPr>
              <a:t>Football – non contact </a:t>
            </a:r>
          </a:p>
          <a:p>
            <a:r>
              <a:rPr lang="en-US" cap="none" dirty="0" smtClean="0">
                <a:latin typeface="Comic Sans MS" panose="030F0702030302020204" pitchFamily="66" charset="0"/>
              </a:rPr>
              <a:t>Hopscotch </a:t>
            </a:r>
          </a:p>
          <a:p>
            <a:r>
              <a:rPr lang="en-US" cap="none" dirty="0" smtClean="0">
                <a:latin typeface="Comic Sans MS" panose="030F0702030302020204" pitchFamily="66" charset="0"/>
              </a:rPr>
              <a:t>What’s the time </a:t>
            </a:r>
            <a:r>
              <a:rPr lang="en-US" cap="none" dirty="0" err="1">
                <a:latin typeface="Comic Sans MS" panose="030F0702030302020204" pitchFamily="66" charset="0"/>
              </a:rPr>
              <a:t>M</a:t>
            </a:r>
            <a:r>
              <a:rPr lang="en-US" cap="none" dirty="0" err="1" smtClean="0">
                <a:latin typeface="Comic Sans MS" panose="030F0702030302020204" pitchFamily="66" charset="0"/>
              </a:rPr>
              <a:t>r</a:t>
            </a:r>
            <a:r>
              <a:rPr lang="en-US" cap="none" dirty="0" smtClean="0">
                <a:latin typeface="Comic Sans MS" panose="030F0702030302020204" pitchFamily="66" charset="0"/>
              </a:rPr>
              <a:t> Wolf (spread out well!) </a:t>
            </a:r>
          </a:p>
          <a:p>
            <a:r>
              <a:rPr lang="en-US" cap="none" dirty="0" smtClean="0">
                <a:latin typeface="Comic Sans MS" panose="030F0702030302020204" pitchFamily="66" charset="0"/>
              </a:rPr>
              <a:t>Throw and Catch games with balls and beanbags. </a:t>
            </a:r>
          </a:p>
          <a:p>
            <a:endParaRPr lang="en-US" sz="2400" dirty="0">
              <a:latin typeface="Comic Sans MS" panose="030F0702030302020204" pitchFamily="66" charset="0"/>
            </a:endParaRPr>
          </a:p>
        </p:txBody>
      </p:sp>
      <p:sp>
        <p:nvSpPr>
          <p:cNvPr id="4" name="TextBox 3"/>
          <p:cNvSpPr txBox="1"/>
          <p:nvPr/>
        </p:nvSpPr>
        <p:spPr>
          <a:xfrm>
            <a:off x="6557554" y="1815737"/>
            <a:ext cx="4323806" cy="707886"/>
          </a:xfrm>
          <a:prstGeom prst="rect">
            <a:avLst/>
          </a:prstGeom>
          <a:noFill/>
        </p:spPr>
        <p:txBody>
          <a:bodyPr wrap="square" rtlCol="0">
            <a:spAutoFit/>
          </a:bodyPr>
          <a:lstStyle/>
          <a:p>
            <a:r>
              <a:rPr lang="en-US" sz="2000" dirty="0" smtClean="0">
                <a:latin typeface="Comic Sans MS" panose="030F0702030302020204" pitchFamily="66" charset="0"/>
              </a:rPr>
              <a:t>*Playing on the school field – keeping the distance apart </a:t>
            </a:r>
            <a:endParaRPr lang="en-US" sz="2000" dirty="0">
              <a:latin typeface="Comic Sans MS" panose="030F0702030302020204" pitchFamily="66" charset="0"/>
            </a:endParaRPr>
          </a:p>
        </p:txBody>
      </p:sp>
      <p:pic>
        <p:nvPicPr>
          <p:cNvPr id="5" name="Picture 4"/>
          <p:cNvPicPr>
            <a:picLocks noChangeAspect="1"/>
          </p:cNvPicPr>
          <p:nvPr/>
        </p:nvPicPr>
        <p:blipFill rotWithShape="1">
          <a:blip r:embed="rId2"/>
          <a:srcRect r="2278"/>
          <a:stretch/>
        </p:blipFill>
        <p:spPr>
          <a:xfrm>
            <a:off x="7491820" y="3132636"/>
            <a:ext cx="2801711" cy="1898939"/>
          </a:xfrm>
          <a:prstGeom prst="rect">
            <a:avLst/>
          </a:prstGeom>
        </p:spPr>
      </p:pic>
      <p:sp>
        <p:nvSpPr>
          <p:cNvPr id="6" name="TextBox 5"/>
          <p:cNvSpPr txBox="1"/>
          <p:nvPr/>
        </p:nvSpPr>
        <p:spPr>
          <a:xfrm>
            <a:off x="7262949" y="5264331"/>
            <a:ext cx="3618411" cy="923330"/>
          </a:xfrm>
          <a:prstGeom prst="rect">
            <a:avLst/>
          </a:prstGeom>
          <a:noFill/>
        </p:spPr>
        <p:txBody>
          <a:bodyPr wrap="square" rtlCol="0">
            <a:spAutoFit/>
          </a:bodyPr>
          <a:lstStyle/>
          <a:p>
            <a:r>
              <a:rPr lang="en-US" dirty="0" smtClean="0">
                <a:latin typeface="Comic Sans MS" panose="030F0702030302020204" pitchFamily="66" charset="0"/>
              </a:rPr>
              <a:t>REMEMBER: We will wash our hands when we come back inside. </a:t>
            </a:r>
            <a:endParaRPr lang="en-US" dirty="0">
              <a:latin typeface="Comic Sans MS" panose="030F0702030302020204" pitchFamily="66" charset="0"/>
            </a:endParaRPr>
          </a:p>
        </p:txBody>
      </p:sp>
    </p:spTree>
    <p:extLst>
      <p:ext uri="{BB962C8B-B14F-4D97-AF65-F5344CB8AC3E}">
        <p14:creationId xmlns:p14="http://schemas.microsoft.com/office/powerpoint/2010/main" val="32153815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36183" t="2429" r="1419" b="53286"/>
          <a:stretch/>
        </p:blipFill>
        <p:spPr>
          <a:xfrm>
            <a:off x="169817" y="2547257"/>
            <a:ext cx="5557110" cy="3043646"/>
          </a:xfrm>
          <a:prstGeom prst="rect">
            <a:avLst/>
          </a:prstGeom>
        </p:spPr>
      </p:pic>
      <p:sp>
        <p:nvSpPr>
          <p:cNvPr id="3" name="TextBox 2"/>
          <p:cNvSpPr txBox="1"/>
          <p:nvPr/>
        </p:nvSpPr>
        <p:spPr>
          <a:xfrm>
            <a:off x="6008914" y="522514"/>
            <a:ext cx="4885509" cy="1384995"/>
          </a:xfrm>
          <a:prstGeom prst="rect">
            <a:avLst/>
          </a:prstGeom>
          <a:noFill/>
        </p:spPr>
        <p:txBody>
          <a:bodyPr wrap="square" rtlCol="0">
            <a:spAutoFit/>
          </a:bodyPr>
          <a:lstStyle/>
          <a:p>
            <a:r>
              <a:rPr lang="en-US" sz="2800" dirty="0" smtClean="0">
                <a:solidFill>
                  <a:srgbClr val="FF0000"/>
                </a:solidFill>
                <a:latin typeface="Comic Sans MS" panose="030F0702030302020204" pitchFamily="66" charset="0"/>
              </a:rPr>
              <a:t>Washing our hands regularly – our number one super-power to beat the virus!  </a:t>
            </a:r>
            <a:endParaRPr lang="en-US" sz="2800" dirty="0">
              <a:solidFill>
                <a:srgbClr val="FF0000"/>
              </a:solidFill>
              <a:latin typeface="Comic Sans MS" panose="030F0702030302020204" pitchFamily="66" charset="0"/>
            </a:endParaRPr>
          </a:p>
        </p:txBody>
      </p:sp>
      <p:sp>
        <p:nvSpPr>
          <p:cNvPr id="4" name="TextBox 3"/>
          <p:cNvSpPr txBox="1"/>
          <p:nvPr/>
        </p:nvSpPr>
        <p:spPr>
          <a:xfrm>
            <a:off x="6479177" y="2176254"/>
            <a:ext cx="4950823" cy="3785652"/>
          </a:xfrm>
          <a:prstGeom prst="rect">
            <a:avLst/>
          </a:prstGeom>
          <a:noFill/>
        </p:spPr>
        <p:txBody>
          <a:bodyPr wrap="square" rtlCol="0">
            <a:spAutoFit/>
          </a:bodyPr>
          <a:lstStyle/>
          <a:p>
            <a:r>
              <a:rPr lang="en-US" sz="2000" b="1" dirty="0" smtClean="0">
                <a:latin typeface="Comic Sans MS" panose="030F0702030302020204" pitchFamily="66" charset="0"/>
              </a:rPr>
              <a:t>We need to make sure we: </a:t>
            </a:r>
          </a:p>
          <a:p>
            <a:endParaRPr lang="en-US" sz="2000" b="1" dirty="0" smtClean="0">
              <a:latin typeface="Comic Sans MS" panose="030F0702030302020204" pitchFamily="66" charset="0"/>
            </a:endParaRPr>
          </a:p>
          <a:p>
            <a:r>
              <a:rPr lang="en-US" sz="2000" dirty="0" smtClean="0">
                <a:latin typeface="Comic Sans MS" panose="030F0702030302020204" pitchFamily="66" charset="0"/>
              </a:rPr>
              <a:t>1) Always use soap and water, rubbing our hands together as the pictures show to loosen the germs and wash them away. </a:t>
            </a:r>
          </a:p>
          <a:p>
            <a:endParaRPr lang="en-US" sz="2000" dirty="0">
              <a:latin typeface="Comic Sans MS" panose="030F0702030302020204" pitchFamily="66" charset="0"/>
            </a:endParaRPr>
          </a:p>
          <a:p>
            <a:r>
              <a:rPr lang="en-US" sz="2000" dirty="0" smtClean="0">
                <a:latin typeface="Comic Sans MS" panose="030F0702030302020204" pitchFamily="66" charset="0"/>
              </a:rPr>
              <a:t>2) Take responsibility for doing this – we know it so do it! </a:t>
            </a:r>
          </a:p>
          <a:p>
            <a:endParaRPr lang="en-US" sz="2000" dirty="0">
              <a:latin typeface="Comic Sans MS" panose="030F0702030302020204" pitchFamily="66" charset="0"/>
            </a:endParaRPr>
          </a:p>
          <a:p>
            <a:r>
              <a:rPr lang="en-US" sz="2000" dirty="0" smtClean="0">
                <a:latin typeface="Comic Sans MS" panose="030F0702030302020204" pitchFamily="66" charset="0"/>
              </a:rPr>
              <a:t>3) Let the adults know if the soap runs out so as they can refill it. </a:t>
            </a:r>
            <a:endParaRPr lang="en-US" sz="2000" dirty="0">
              <a:latin typeface="Comic Sans MS" panose="030F0702030302020204" pitchFamily="66" charset="0"/>
            </a:endParaRPr>
          </a:p>
        </p:txBody>
      </p:sp>
      <p:pic>
        <p:nvPicPr>
          <p:cNvPr id="5" name="Picture 4"/>
          <p:cNvPicPr>
            <a:picLocks noChangeAspect="1"/>
          </p:cNvPicPr>
          <p:nvPr/>
        </p:nvPicPr>
        <p:blipFill>
          <a:blip r:embed="rId3"/>
          <a:stretch>
            <a:fillRect/>
          </a:stretch>
        </p:blipFill>
        <p:spPr>
          <a:xfrm>
            <a:off x="4074659" y="353613"/>
            <a:ext cx="1490119" cy="1722795"/>
          </a:xfrm>
          <a:prstGeom prst="rect">
            <a:avLst/>
          </a:prstGeom>
        </p:spPr>
      </p:pic>
    </p:spTree>
    <p:extLst>
      <p:ext uri="{BB962C8B-B14F-4D97-AF65-F5344CB8AC3E}">
        <p14:creationId xmlns:p14="http://schemas.microsoft.com/office/powerpoint/2010/main" val="25397948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9"/>
          <p:cNvPicPr>
            <a:picLocks noChangeAspect="1"/>
          </p:cNvPicPr>
          <p:nvPr/>
        </p:nvPicPr>
        <p:blipFill rotWithShape="1">
          <a:blip r:embed="rId2">
            <a:extLst>
              <a:ext uri="{28A0092B-C50C-407E-A947-70E740481C1C}">
                <a14:useLocalDpi xmlns:a14="http://schemas.microsoft.com/office/drawing/2010/main" val="0"/>
              </a:ext>
            </a:extLst>
          </a:blip>
          <a:srcRect t="56362" r="53846"/>
          <a:stretch/>
        </p:blipFill>
        <p:spPr>
          <a:xfrm>
            <a:off x="548640" y="1632857"/>
            <a:ext cx="4690694" cy="3422469"/>
          </a:xfrm>
          <a:prstGeom prst="rect">
            <a:avLst/>
          </a:prstGeom>
        </p:spPr>
      </p:pic>
      <p:sp>
        <p:nvSpPr>
          <p:cNvPr id="3" name="TextBox 2"/>
          <p:cNvSpPr txBox="1"/>
          <p:nvPr/>
        </p:nvSpPr>
        <p:spPr>
          <a:xfrm>
            <a:off x="5773783" y="549617"/>
            <a:ext cx="5081451" cy="4401205"/>
          </a:xfrm>
          <a:prstGeom prst="rect">
            <a:avLst/>
          </a:prstGeom>
          <a:noFill/>
        </p:spPr>
        <p:txBody>
          <a:bodyPr wrap="square" rtlCol="0">
            <a:spAutoFit/>
          </a:bodyPr>
          <a:lstStyle/>
          <a:p>
            <a:r>
              <a:rPr lang="en-US" sz="2000" dirty="0" smtClean="0">
                <a:latin typeface="Comic Sans MS" panose="030F0702030302020204" pitchFamily="66" charset="0"/>
              </a:rPr>
              <a:t>Nothing new here!! </a:t>
            </a:r>
          </a:p>
          <a:p>
            <a:endParaRPr lang="en-US" sz="2000" dirty="0">
              <a:latin typeface="Comic Sans MS" panose="030F0702030302020204" pitchFamily="66" charset="0"/>
            </a:endParaRPr>
          </a:p>
          <a:p>
            <a:r>
              <a:rPr lang="en-US" sz="2000" dirty="0" smtClean="0">
                <a:latin typeface="Comic Sans MS" panose="030F0702030302020204" pitchFamily="66" charset="0"/>
              </a:rPr>
              <a:t>Please make sure that you are always catching your cough or sneezes in a tissue or into your arm. This helps to reduce the number of droplets you send into the air and helps us fight all sorts of germs. </a:t>
            </a:r>
          </a:p>
          <a:p>
            <a:endParaRPr lang="en-US" sz="2000" dirty="0">
              <a:latin typeface="Comic Sans MS" panose="030F0702030302020204" pitchFamily="66" charset="0"/>
            </a:endParaRPr>
          </a:p>
          <a:p>
            <a:r>
              <a:rPr lang="en-US" sz="2000" dirty="0" smtClean="0">
                <a:latin typeface="Comic Sans MS" panose="030F0702030302020204" pitchFamily="66" charset="0"/>
              </a:rPr>
              <a:t>The adults in school will make sure there are more tissues available. </a:t>
            </a:r>
          </a:p>
          <a:p>
            <a:endParaRPr lang="en-US" sz="2000" dirty="0">
              <a:latin typeface="Comic Sans MS" panose="030F0702030302020204" pitchFamily="66" charset="0"/>
            </a:endParaRPr>
          </a:p>
          <a:p>
            <a:r>
              <a:rPr lang="en-US" sz="2000" b="1" dirty="0" smtClean="0">
                <a:latin typeface="Comic Sans MS" panose="030F0702030302020204" pitchFamily="66" charset="0"/>
              </a:rPr>
              <a:t>REMEMBER TO WASH YOUR HANDS STRAIGHT AFTER! </a:t>
            </a:r>
            <a:endParaRPr lang="en-US" sz="2000" b="1" dirty="0">
              <a:latin typeface="Comic Sans MS" panose="030F0702030302020204" pitchFamily="66" charset="0"/>
            </a:endParaRPr>
          </a:p>
        </p:txBody>
      </p:sp>
      <p:sp>
        <p:nvSpPr>
          <p:cNvPr id="4" name="TextBox 3"/>
          <p:cNvSpPr txBox="1"/>
          <p:nvPr/>
        </p:nvSpPr>
        <p:spPr>
          <a:xfrm>
            <a:off x="457200" y="5551714"/>
            <a:ext cx="10842171" cy="646331"/>
          </a:xfrm>
          <a:prstGeom prst="rect">
            <a:avLst/>
          </a:prstGeom>
          <a:noFill/>
        </p:spPr>
        <p:txBody>
          <a:bodyPr wrap="square" rtlCol="0">
            <a:spAutoFit/>
          </a:bodyPr>
          <a:lstStyle/>
          <a:p>
            <a:r>
              <a:rPr lang="en-US" dirty="0" smtClean="0">
                <a:solidFill>
                  <a:schemeClr val="bg1"/>
                </a:solidFill>
                <a:latin typeface="Comic Sans MS" panose="030F0702030302020204" pitchFamily="66" charset="0"/>
              </a:rPr>
              <a:t>Remember if you are feeling unwell and have any of the symptoms of the virus YOU MUST STAY AT HOME. </a:t>
            </a:r>
            <a:endParaRPr lang="en-US" dirty="0">
              <a:solidFill>
                <a:schemeClr val="bg1"/>
              </a:solidFill>
              <a:latin typeface="Comic Sans MS" panose="030F0702030302020204" pitchFamily="66" charset="0"/>
            </a:endParaRPr>
          </a:p>
        </p:txBody>
      </p:sp>
    </p:spTree>
    <p:extLst>
      <p:ext uri="{BB962C8B-B14F-4D97-AF65-F5344CB8AC3E}">
        <p14:creationId xmlns:p14="http://schemas.microsoft.com/office/powerpoint/2010/main" val="16986845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9"/>
          <p:cNvPicPr>
            <a:picLocks noChangeAspect="1"/>
          </p:cNvPicPr>
          <p:nvPr/>
        </p:nvPicPr>
        <p:blipFill rotWithShape="1">
          <a:blip r:embed="rId2">
            <a:extLst>
              <a:ext uri="{28A0092B-C50C-407E-A947-70E740481C1C}">
                <a14:useLocalDpi xmlns:a14="http://schemas.microsoft.com/office/drawing/2010/main" val="0"/>
              </a:ext>
            </a:extLst>
          </a:blip>
          <a:srcRect l="46154" t="56584" r="21880" b="1108"/>
          <a:stretch/>
        </p:blipFill>
        <p:spPr>
          <a:xfrm>
            <a:off x="731519" y="1658983"/>
            <a:ext cx="4336869" cy="4429635"/>
          </a:xfrm>
          <a:prstGeom prst="rect">
            <a:avLst/>
          </a:prstGeom>
        </p:spPr>
      </p:pic>
      <p:sp>
        <p:nvSpPr>
          <p:cNvPr id="3" name="TextBox 2"/>
          <p:cNvSpPr txBox="1"/>
          <p:nvPr/>
        </p:nvSpPr>
        <p:spPr>
          <a:xfrm>
            <a:off x="1097281" y="718362"/>
            <a:ext cx="10580914" cy="707886"/>
          </a:xfrm>
          <a:prstGeom prst="rect">
            <a:avLst/>
          </a:prstGeom>
          <a:noFill/>
        </p:spPr>
        <p:txBody>
          <a:bodyPr wrap="square" rtlCol="0">
            <a:spAutoFit/>
          </a:bodyPr>
          <a:lstStyle/>
          <a:p>
            <a:r>
              <a:rPr lang="en-US" sz="2000" dirty="0" smtClean="0">
                <a:latin typeface="Comic Sans MS" panose="030F0702030302020204" pitchFamily="66" charset="0"/>
              </a:rPr>
              <a:t>The clever scientists believe that the virus can be spread by touching surfaces where people may have coughed or sneezed tiny droplets onto and then touching our faces. </a:t>
            </a:r>
            <a:endParaRPr lang="en-US" sz="2000" dirty="0">
              <a:latin typeface="Comic Sans MS" panose="030F0702030302020204" pitchFamily="66" charset="0"/>
            </a:endParaRPr>
          </a:p>
        </p:txBody>
      </p:sp>
      <p:sp>
        <p:nvSpPr>
          <p:cNvPr id="4" name="TextBox 3"/>
          <p:cNvSpPr txBox="1"/>
          <p:nvPr/>
        </p:nvSpPr>
        <p:spPr>
          <a:xfrm>
            <a:off x="5316583" y="1658983"/>
            <a:ext cx="5812971" cy="707886"/>
          </a:xfrm>
          <a:prstGeom prst="rect">
            <a:avLst/>
          </a:prstGeom>
          <a:noFill/>
        </p:spPr>
        <p:txBody>
          <a:bodyPr wrap="square" rtlCol="0">
            <a:spAutoFit/>
          </a:bodyPr>
          <a:lstStyle/>
          <a:p>
            <a:r>
              <a:rPr lang="en-US" sz="2000" dirty="0" smtClean="0">
                <a:latin typeface="Comic Sans MS" panose="030F0702030302020204" pitchFamily="66" charset="0"/>
              </a:rPr>
              <a:t>Our eyes, nose and mouth are like doorways in to our bodies. Germs like to get in that way! </a:t>
            </a:r>
            <a:endParaRPr lang="en-US" sz="2000" dirty="0">
              <a:latin typeface="Comic Sans MS" panose="030F0702030302020204" pitchFamily="66" charset="0"/>
            </a:endParaRPr>
          </a:p>
        </p:txBody>
      </p:sp>
      <p:sp>
        <p:nvSpPr>
          <p:cNvPr id="5" name="TextBox 4"/>
          <p:cNvSpPr txBox="1"/>
          <p:nvPr/>
        </p:nvSpPr>
        <p:spPr>
          <a:xfrm>
            <a:off x="5316583" y="2808514"/>
            <a:ext cx="5812971" cy="2862322"/>
          </a:xfrm>
          <a:prstGeom prst="rect">
            <a:avLst/>
          </a:prstGeom>
          <a:noFill/>
        </p:spPr>
        <p:txBody>
          <a:bodyPr wrap="square" rtlCol="0">
            <a:spAutoFit/>
          </a:bodyPr>
          <a:lstStyle/>
          <a:p>
            <a:r>
              <a:rPr lang="en-US" sz="2000" b="1" dirty="0" smtClean="0">
                <a:latin typeface="Comic Sans MS" panose="030F0702030302020204" pitchFamily="66" charset="0"/>
              </a:rPr>
              <a:t>We must remember to not touch our faces – it is surprising how much we do! </a:t>
            </a:r>
          </a:p>
          <a:p>
            <a:endParaRPr lang="en-US" sz="2000" b="1" dirty="0">
              <a:latin typeface="Comic Sans MS" panose="030F0702030302020204" pitchFamily="66" charset="0"/>
            </a:endParaRPr>
          </a:p>
          <a:p>
            <a:pPr marL="342900" indent="-342900">
              <a:buFont typeface="Arial" panose="020B0604020202020204" pitchFamily="34" charset="0"/>
              <a:buChar char="•"/>
            </a:pPr>
            <a:r>
              <a:rPr lang="en-US" sz="2000" b="1" dirty="0" smtClean="0">
                <a:latin typeface="Comic Sans MS" panose="030F0702030302020204" pitchFamily="66" charset="0"/>
              </a:rPr>
              <a:t>Keep your hands busy with a fiddle toy or pencil/pen</a:t>
            </a:r>
          </a:p>
          <a:p>
            <a:pPr marL="342900" indent="-342900">
              <a:buFont typeface="Arial" panose="020B0604020202020204" pitchFamily="34" charset="0"/>
              <a:buChar char="•"/>
            </a:pPr>
            <a:r>
              <a:rPr lang="en-US" sz="2000" b="1" dirty="0" smtClean="0">
                <a:latin typeface="Comic Sans MS" panose="030F0702030302020204" pitchFamily="66" charset="0"/>
              </a:rPr>
              <a:t>Tie your hair up or back with a head band</a:t>
            </a:r>
          </a:p>
          <a:p>
            <a:pPr marL="342900" indent="-342900">
              <a:buFont typeface="Arial" panose="020B0604020202020204" pitchFamily="34" charset="0"/>
              <a:buChar char="•"/>
            </a:pPr>
            <a:r>
              <a:rPr lang="en-US" sz="2000" b="1" dirty="0" smtClean="0">
                <a:latin typeface="Comic Sans MS" panose="030F0702030302020204" pitchFamily="66" charset="0"/>
              </a:rPr>
              <a:t>Wear your glasses (if you need them!) </a:t>
            </a:r>
          </a:p>
          <a:p>
            <a:pPr marL="342900" indent="-342900">
              <a:buFont typeface="Arial" panose="020B0604020202020204" pitchFamily="34" charset="0"/>
              <a:buChar char="•"/>
            </a:pPr>
            <a:r>
              <a:rPr lang="en-US" sz="2000" b="1" dirty="0" smtClean="0">
                <a:latin typeface="Comic Sans MS" panose="030F0702030302020204" pitchFamily="66" charset="0"/>
              </a:rPr>
              <a:t>Ask your friend to remind you not to touch your face.  </a:t>
            </a:r>
            <a:endParaRPr lang="en-US" sz="2000" b="1" dirty="0">
              <a:latin typeface="Comic Sans MS" panose="030F0702030302020204" pitchFamily="66" charset="0"/>
            </a:endParaRPr>
          </a:p>
        </p:txBody>
      </p:sp>
    </p:spTree>
    <p:extLst>
      <p:ext uri="{BB962C8B-B14F-4D97-AF65-F5344CB8AC3E}">
        <p14:creationId xmlns:p14="http://schemas.microsoft.com/office/powerpoint/2010/main" val="3481088302"/>
      </p:ext>
    </p:extLst>
  </p:cSld>
  <p:clrMapOvr>
    <a:masterClrMapping/>
  </p:clrMapOvr>
</p:sld>
</file>

<file path=ppt/theme/theme1.xml><?xml version="1.0" encoding="utf-8"?>
<a:theme xmlns:a="http://schemas.openxmlformats.org/drawingml/2006/main" name="Droplet">
  <a:themeElements>
    <a:clrScheme name="Droplet">
      <a:dk1>
        <a:sysClr val="windowText" lastClr="000000"/>
      </a:dk1>
      <a:lt1>
        <a:sysClr val="window" lastClr="FFFFFF"/>
      </a:lt1>
      <a:dk2>
        <a:srgbClr val="1C647B"/>
      </a:dk2>
      <a:lt2>
        <a:srgbClr val="98B7D3"/>
      </a:lt2>
      <a:accent1>
        <a:srgbClr val="274FA4"/>
      </a:accent1>
      <a:accent2>
        <a:srgbClr val="48A8D0"/>
      </a:accent2>
      <a:accent3>
        <a:srgbClr val="53B18F"/>
      </a:accent3>
      <a:accent4>
        <a:srgbClr val="D78D38"/>
      </a:accent4>
      <a:accent5>
        <a:srgbClr val="BA3F51"/>
      </a:accent5>
      <a:accent6>
        <a:srgbClr val="AE52D9"/>
      </a:accent6>
      <a:hlink>
        <a:srgbClr val="2AA2DA"/>
      </a:hlink>
      <a:folHlink>
        <a:srgbClr val="76A3B8"/>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92000"/>
                <a:satMod val="180000"/>
                <a:lumMod val="114000"/>
              </a:schemeClr>
            </a:gs>
            <a:gs pos="100000">
              <a:schemeClr val="phClr">
                <a:shade val="92000"/>
                <a:satMod val="170000"/>
                <a:lumMod val="96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DEB094D4-7FD8-4F86-93D5-B0F1341EF586}"/>
    </a:ext>
  </a:extLst>
</a:theme>
</file>

<file path=docProps/app.xml><?xml version="1.0" encoding="utf-8"?>
<Properties xmlns="http://schemas.openxmlformats.org/officeDocument/2006/extended-properties" xmlns:vt="http://schemas.openxmlformats.org/officeDocument/2006/docPropsVTypes">
  <Template>TM04033925[[fn=Droplet]]</Template>
  <TotalTime>99</TotalTime>
  <Words>773</Words>
  <Application>Microsoft Office PowerPoint</Application>
  <PresentationFormat>Widescreen</PresentationFormat>
  <Paragraphs>72</Paragraphs>
  <Slides>10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Comic Sans MS</vt:lpstr>
      <vt:lpstr>Tw Cen MT</vt:lpstr>
      <vt:lpstr>Droplet</vt:lpstr>
      <vt:lpstr>Stop The Spread  And   Stay Healthy!</vt:lpstr>
      <vt:lpstr>Why do we need to take more care?</vt:lpstr>
      <vt:lpstr>How do we catch coronavirus? </vt:lpstr>
      <vt:lpstr>What do we need to do? </vt:lpstr>
      <vt:lpstr>PowerPoint Presentation</vt:lpstr>
      <vt:lpstr>Games to play and activities for outside </vt:lpstr>
      <vt:lpstr>PowerPoint Presentation</vt:lpstr>
      <vt:lpstr>PowerPoint Presentation</vt:lpstr>
      <vt:lpstr>PowerPoint Presentation</vt:lpstr>
      <vt:lpstr>So be a good superhero and play your part! </vt:lpstr>
    </vt:vector>
  </TitlesOfParts>
  <Company>Tiverton High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Stop The Spread  And   Stay Healthy!</dc:title>
  <dc:creator>Claire Shanahan</dc:creator>
  <cp:lastModifiedBy>Claire Shanahan</cp:lastModifiedBy>
  <cp:revision>12</cp:revision>
  <dcterms:created xsi:type="dcterms:W3CDTF">2020-04-08T14:27:41Z</dcterms:created>
  <dcterms:modified xsi:type="dcterms:W3CDTF">2020-04-09T08:27:42Z</dcterms:modified>
</cp:coreProperties>
</file>